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7"/>
  </p:notesMasterIdLst>
  <p:sldIdLst>
    <p:sldId id="268" r:id="rId2"/>
    <p:sldId id="304" r:id="rId3"/>
    <p:sldId id="333" r:id="rId4"/>
    <p:sldId id="337" r:id="rId5"/>
    <p:sldId id="325" r:id="rId6"/>
    <p:sldId id="332" r:id="rId7"/>
    <p:sldId id="327" r:id="rId8"/>
    <p:sldId id="336" r:id="rId9"/>
    <p:sldId id="319" r:id="rId10"/>
    <p:sldId id="310" r:id="rId11"/>
    <p:sldId id="328" r:id="rId12"/>
    <p:sldId id="339" r:id="rId13"/>
    <p:sldId id="329" r:id="rId14"/>
    <p:sldId id="331" r:id="rId15"/>
    <p:sldId id="33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9900"/>
    <a:srgbClr val="0099FF"/>
    <a:srgbClr val="DDDDDD"/>
    <a:srgbClr val="C0C0C0"/>
    <a:srgbClr val="FF33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1" autoAdjust="0"/>
    <p:restoredTop sz="95274" autoAdjust="0"/>
  </p:normalViewPr>
  <p:slideViewPr>
    <p:cSldViewPr>
      <p:cViewPr>
        <p:scale>
          <a:sx n="60" d="100"/>
          <a:sy n="60" d="100"/>
        </p:scale>
        <p:origin x="-72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D8929-39F4-4180-B583-0AC98D8DF1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421547-0B3D-4D63-88D6-7C6BED77153C}">
      <dgm:prSet phldrT="[Text]"/>
      <dgm:spPr/>
      <dgm:t>
        <a:bodyPr/>
        <a:lstStyle/>
        <a:p>
          <a:r>
            <a:rPr lang="en-US" dirty="0" smtClean="0"/>
            <a:t>Subsidiary Body</a:t>
          </a:r>
          <a:endParaRPr lang="en-GB" dirty="0"/>
        </a:p>
      </dgm:t>
    </dgm:pt>
    <dgm:pt modelId="{12CB460D-C096-4241-ABFD-1B6C59A9BD03}" type="parTrans" cxnId="{E2888004-87A5-441A-B87F-129588BBCEA5}">
      <dgm:prSet/>
      <dgm:spPr/>
      <dgm:t>
        <a:bodyPr/>
        <a:lstStyle/>
        <a:p>
          <a:endParaRPr lang="en-GB"/>
        </a:p>
      </dgm:t>
    </dgm:pt>
    <dgm:pt modelId="{A51BF8D1-211A-48A3-BDC2-FA98A86F3EEE}" type="sibTrans" cxnId="{E2888004-87A5-441A-B87F-129588BBCEA5}">
      <dgm:prSet/>
      <dgm:spPr/>
      <dgm:t>
        <a:bodyPr/>
        <a:lstStyle/>
        <a:p>
          <a:endParaRPr lang="en-GB"/>
        </a:p>
      </dgm:t>
    </dgm:pt>
    <dgm:pt modelId="{A3222F3C-CF36-4455-A6D1-1082DDA78865}">
      <dgm:prSet phldrT="[Text]"/>
      <dgm:spPr/>
      <dgm:t>
        <a:bodyPr/>
        <a:lstStyle/>
        <a:p>
          <a:r>
            <a:rPr lang="en-US" dirty="0" smtClean="0"/>
            <a:t>Representative List Nominations</a:t>
          </a:r>
          <a:endParaRPr lang="en-GB" dirty="0"/>
        </a:p>
      </dgm:t>
    </dgm:pt>
    <dgm:pt modelId="{88F0C13E-F007-4DBD-B655-81A3263165E7}" type="parTrans" cxnId="{DF7BEF80-C236-4A02-A2C2-330836ECF117}">
      <dgm:prSet/>
      <dgm:spPr/>
      <dgm:t>
        <a:bodyPr/>
        <a:lstStyle/>
        <a:p>
          <a:endParaRPr lang="en-GB"/>
        </a:p>
      </dgm:t>
    </dgm:pt>
    <dgm:pt modelId="{79999105-F346-455B-8A9C-946A23AA5687}" type="sibTrans" cxnId="{DF7BEF80-C236-4A02-A2C2-330836ECF117}">
      <dgm:prSet/>
      <dgm:spPr/>
      <dgm:t>
        <a:bodyPr/>
        <a:lstStyle/>
        <a:p>
          <a:endParaRPr lang="en-GB"/>
        </a:p>
      </dgm:t>
    </dgm:pt>
    <dgm:pt modelId="{AE7EC898-5E5E-4DC7-9DC0-B5237B0CDDE3}">
      <dgm:prSet phldrT="[Text]"/>
      <dgm:spPr/>
      <dgm:t>
        <a:bodyPr/>
        <a:lstStyle/>
        <a:p>
          <a:r>
            <a:rPr lang="en-US" dirty="0" smtClean="0"/>
            <a:t>Consultative Body</a:t>
          </a:r>
          <a:endParaRPr lang="en-GB" dirty="0"/>
        </a:p>
      </dgm:t>
    </dgm:pt>
    <dgm:pt modelId="{794B2A15-243A-4683-ADA2-4922E8675C33}" type="parTrans" cxnId="{18E3323F-D3C2-4477-884B-BDC3560F0741}">
      <dgm:prSet/>
      <dgm:spPr/>
      <dgm:t>
        <a:bodyPr/>
        <a:lstStyle/>
        <a:p>
          <a:endParaRPr lang="en-GB"/>
        </a:p>
      </dgm:t>
    </dgm:pt>
    <dgm:pt modelId="{15D57C68-F1AE-46DF-B55B-31E3B34461BE}" type="sibTrans" cxnId="{18E3323F-D3C2-4477-884B-BDC3560F0741}">
      <dgm:prSet/>
      <dgm:spPr/>
      <dgm:t>
        <a:bodyPr/>
        <a:lstStyle/>
        <a:p>
          <a:endParaRPr lang="en-GB"/>
        </a:p>
      </dgm:t>
    </dgm:pt>
    <dgm:pt modelId="{BFE3929B-B120-49E4-A119-2BB42A1D359F}">
      <dgm:prSet phldrT="[Text]"/>
      <dgm:spPr/>
      <dgm:t>
        <a:bodyPr/>
        <a:lstStyle/>
        <a:p>
          <a:r>
            <a:rPr lang="en-US" dirty="0" smtClean="0"/>
            <a:t>USL &amp; Article 18 Nominations</a:t>
          </a:r>
          <a:endParaRPr lang="en-GB" dirty="0"/>
        </a:p>
      </dgm:t>
    </dgm:pt>
    <dgm:pt modelId="{B6170821-2CB2-4C3F-BA72-710FE02F1143}" type="parTrans" cxnId="{BE8D1F7E-1387-4D86-80F3-EA529D220975}">
      <dgm:prSet/>
      <dgm:spPr/>
      <dgm:t>
        <a:bodyPr/>
        <a:lstStyle/>
        <a:p>
          <a:endParaRPr lang="en-GB"/>
        </a:p>
      </dgm:t>
    </dgm:pt>
    <dgm:pt modelId="{6714B7D2-E828-49C9-95B9-D250A09B30B6}" type="sibTrans" cxnId="{BE8D1F7E-1387-4D86-80F3-EA529D220975}">
      <dgm:prSet/>
      <dgm:spPr/>
      <dgm:t>
        <a:bodyPr/>
        <a:lstStyle/>
        <a:p>
          <a:endParaRPr lang="en-GB"/>
        </a:p>
      </dgm:t>
    </dgm:pt>
    <dgm:pt modelId="{D1D00986-6347-4CB1-A201-3B66C1472975}" type="pres">
      <dgm:prSet presAssocID="{02FD8929-39F4-4180-B583-0AC98D8DF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592CE-95A8-4F57-A811-AAD601EC548E}" type="pres">
      <dgm:prSet presAssocID="{84421547-0B3D-4D63-88D6-7C6BED77153C}" presName="linNode" presStyleCnt="0"/>
      <dgm:spPr/>
    </dgm:pt>
    <dgm:pt modelId="{7B6ADE5C-B1DF-4CF9-AC12-F90B3B567D86}" type="pres">
      <dgm:prSet presAssocID="{84421547-0B3D-4D63-88D6-7C6BED77153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3A7AA-1173-464B-BE76-9F85167DC3B0}" type="pres">
      <dgm:prSet presAssocID="{84421547-0B3D-4D63-88D6-7C6BED77153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FEA9B4-9252-48C9-A672-4DC83125086D}" type="pres">
      <dgm:prSet presAssocID="{A51BF8D1-211A-48A3-BDC2-FA98A86F3EEE}" presName="sp" presStyleCnt="0"/>
      <dgm:spPr/>
    </dgm:pt>
    <dgm:pt modelId="{2A8D9160-A058-4BA9-92D1-C2950313BF9C}" type="pres">
      <dgm:prSet presAssocID="{AE7EC898-5E5E-4DC7-9DC0-B5237B0CDDE3}" presName="linNode" presStyleCnt="0"/>
      <dgm:spPr/>
    </dgm:pt>
    <dgm:pt modelId="{4677E448-6854-4C11-A138-FD020FC965EF}" type="pres">
      <dgm:prSet presAssocID="{AE7EC898-5E5E-4DC7-9DC0-B5237B0CDDE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5C3C3-81D9-44A1-B052-E8845A3A6F3D}" type="pres">
      <dgm:prSet presAssocID="{AE7EC898-5E5E-4DC7-9DC0-B5237B0CDDE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8E3323F-D3C2-4477-884B-BDC3560F0741}" srcId="{02FD8929-39F4-4180-B583-0AC98D8DF174}" destId="{AE7EC898-5E5E-4DC7-9DC0-B5237B0CDDE3}" srcOrd="1" destOrd="0" parTransId="{794B2A15-243A-4683-ADA2-4922E8675C33}" sibTransId="{15D57C68-F1AE-46DF-B55B-31E3B34461BE}"/>
    <dgm:cxn modelId="{E2888004-87A5-441A-B87F-129588BBCEA5}" srcId="{02FD8929-39F4-4180-B583-0AC98D8DF174}" destId="{84421547-0B3D-4D63-88D6-7C6BED77153C}" srcOrd="0" destOrd="0" parTransId="{12CB460D-C096-4241-ABFD-1B6C59A9BD03}" sibTransId="{A51BF8D1-211A-48A3-BDC2-FA98A86F3EEE}"/>
    <dgm:cxn modelId="{9C821628-5093-4D18-B95F-7E3C2700A55F}" type="presOf" srcId="{A3222F3C-CF36-4455-A6D1-1082DDA78865}" destId="{01D3A7AA-1173-464B-BE76-9F85167DC3B0}" srcOrd="0" destOrd="0" presId="urn:microsoft.com/office/officeart/2005/8/layout/vList5"/>
    <dgm:cxn modelId="{DF7BEF80-C236-4A02-A2C2-330836ECF117}" srcId="{84421547-0B3D-4D63-88D6-7C6BED77153C}" destId="{A3222F3C-CF36-4455-A6D1-1082DDA78865}" srcOrd="0" destOrd="0" parTransId="{88F0C13E-F007-4DBD-B655-81A3263165E7}" sibTransId="{79999105-F346-455B-8A9C-946A23AA5687}"/>
    <dgm:cxn modelId="{BE8D1F7E-1387-4D86-80F3-EA529D220975}" srcId="{AE7EC898-5E5E-4DC7-9DC0-B5237B0CDDE3}" destId="{BFE3929B-B120-49E4-A119-2BB42A1D359F}" srcOrd="0" destOrd="0" parTransId="{B6170821-2CB2-4C3F-BA72-710FE02F1143}" sibTransId="{6714B7D2-E828-49C9-95B9-D250A09B30B6}"/>
    <dgm:cxn modelId="{445ABE2C-2887-4F91-80C0-62D4B9EE3E69}" type="presOf" srcId="{02FD8929-39F4-4180-B583-0AC98D8DF174}" destId="{D1D00986-6347-4CB1-A201-3B66C1472975}" srcOrd="0" destOrd="0" presId="urn:microsoft.com/office/officeart/2005/8/layout/vList5"/>
    <dgm:cxn modelId="{2F414407-1C58-4BD8-AD90-3A4A212C8423}" type="presOf" srcId="{BFE3929B-B120-49E4-A119-2BB42A1D359F}" destId="{1785C3C3-81D9-44A1-B052-E8845A3A6F3D}" srcOrd="0" destOrd="0" presId="urn:microsoft.com/office/officeart/2005/8/layout/vList5"/>
    <dgm:cxn modelId="{36306A5A-C9E4-4744-9F14-75899065B047}" type="presOf" srcId="{84421547-0B3D-4D63-88D6-7C6BED77153C}" destId="{7B6ADE5C-B1DF-4CF9-AC12-F90B3B567D86}" srcOrd="0" destOrd="0" presId="urn:microsoft.com/office/officeart/2005/8/layout/vList5"/>
    <dgm:cxn modelId="{95FA73BC-C66A-4273-91D7-5DB9E71AA3DF}" type="presOf" srcId="{AE7EC898-5E5E-4DC7-9DC0-B5237B0CDDE3}" destId="{4677E448-6854-4C11-A138-FD020FC965EF}" srcOrd="0" destOrd="0" presId="urn:microsoft.com/office/officeart/2005/8/layout/vList5"/>
    <dgm:cxn modelId="{DB75779F-CF53-4D59-A86C-9C3D1B04D407}" type="presParOf" srcId="{D1D00986-6347-4CB1-A201-3B66C1472975}" destId="{04A592CE-95A8-4F57-A811-AAD601EC548E}" srcOrd="0" destOrd="0" presId="urn:microsoft.com/office/officeart/2005/8/layout/vList5"/>
    <dgm:cxn modelId="{181D7C99-559C-4AD1-8B27-27EF7A8EC661}" type="presParOf" srcId="{04A592CE-95A8-4F57-A811-AAD601EC548E}" destId="{7B6ADE5C-B1DF-4CF9-AC12-F90B3B567D86}" srcOrd="0" destOrd="0" presId="urn:microsoft.com/office/officeart/2005/8/layout/vList5"/>
    <dgm:cxn modelId="{E420685F-D2AA-45AF-B6E7-B8B4C4796BD6}" type="presParOf" srcId="{04A592CE-95A8-4F57-A811-AAD601EC548E}" destId="{01D3A7AA-1173-464B-BE76-9F85167DC3B0}" srcOrd="1" destOrd="0" presId="urn:microsoft.com/office/officeart/2005/8/layout/vList5"/>
    <dgm:cxn modelId="{EE2E80CB-0FD4-49C3-A2E8-4A68FD0FB99B}" type="presParOf" srcId="{D1D00986-6347-4CB1-A201-3B66C1472975}" destId="{78FEA9B4-9252-48C9-A672-4DC83125086D}" srcOrd="1" destOrd="0" presId="urn:microsoft.com/office/officeart/2005/8/layout/vList5"/>
    <dgm:cxn modelId="{CE84D13C-DBDB-487B-A9A2-FD3285237BE8}" type="presParOf" srcId="{D1D00986-6347-4CB1-A201-3B66C1472975}" destId="{2A8D9160-A058-4BA9-92D1-C2950313BF9C}" srcOrd="2" destOrd="0" presId="urn:microsoft.com/office/officeart/2005/8/layout/vList5"/>
    <dgm:cxn modelId="{5A89C7FD-C229-4B53-BF6A-D8E417A942E0}" type="presParOf" srcId="{2A8D9160-A058-4BA9-92D1-C2950313BF9C}" destId="{4677E448-6854-4C11-A138-FD020FC965EF}" srcOrd="0" destOrd="0" presId="urn:microsoft.com/office/officeart/2005/8/layout/vList5"/>
    <dgm:cxn modelId="{1990EA49-93E8-46A7-8539-297A8F73BBC4}" type="presParOf" srcId="{2A8D9160-A058-4BA9-92D1-C2950313BF9C}" destId="{1785C3C3-81D9-44A1-B052-E8845A3A6F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/>
      <dgm:t>
        <a:bodyPr/>
        <a:lstStyle/>
        <a:p>
          <a:r>
            <a:rPr lang="en-ZA" b="1" dirty="0" smtClean="0"/>
            <a:t>31 March: </a:t>
          </a:r>
          <a:r>
            <a:rPr lang="en-ZA" dirty="0" smtClean="0"/>
            <a:t>Nominations </a:t>
          </a:r>
          <a:r>
            <a:rPr lang="en-ZA" dirty="0" smtClean="0"/>
            <a:t>submitted</a:t>
          </a:r>
          <a:endParaRPr lang="en-ZA" dirty="0"/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/>
      <dgm:t>
        <a:bodyPr/>
        <a:lstStyle/>
        <a:p>
          <a:r>
            <a:rPr lang="en-ZA" b="1" dirty="0" smtClean="0"/>
            <a:t>June to Sept</a:t>
          </a:r>
          <a:r>
            <a:rPr lang="en-ZA" dirty="0" smtClean="0"/>
            <a:t>: Nomination files assessed and completed</a:t>
          </a:r>
          <a:endParaRPr lang="en-ZA" dirty="0"/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/>
      <dgm:t>
        <a:bodyPr/>
        <a:lstStyle/>
        <a:p>
          <a:r>
            <a:rPr lang="en-ZA" b="1" dirty="0" smtClean="0"/>
            <a:t>Dec-May</a:t>
          </a:r>
          <a:r>
            <a:rPr lang="en-ZA" dirty="0" smtClean="0"/>
            <a:t>: </a:t>
          </a:r>
          <a:br>
            <a:rPr lang="en-ZA" dirty="0" smtClean="0"/>
          </a:br>
          <a:r>
            <a:rPr lang="en-ZA" dirty="0" smtClean="0"/>
            <a:t>Nomination files examined</a:t>
          </a:r>
          <a:endParaRPr lang="en-ZA" dirty="0"/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/>
      <dgm:t>
        <a:bodyPr/>
        <a:lstStyle/>
        <a:p>
          <a:r>
            <a:rPr lang="en-ZA" b="1" dirty="0" smtClean="0"/>
            <a:t>Sept-Nov</a:t>
          </a:r>
          <a:r>
            <a:rPr lang="en-ZA" dirty="0" smtClean="0"/>
            <a:t>: </a:t>
          </a:r>
          <a:br>
            <a:rPr lang="en-ZA" dirty="0" smtClean="0"/>
          </a:br>
          <a:r>
            <a:rPr lang="en-ZA" dirty="0" smtClean="0"/>
            <a:t>Nomination files evaluated and inscribed</a:t>
          </a:r>
          <a:endParaRPr lang="en-ZA" dirty="0"/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/>
      <dgm:spPr/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1BD28C9-CE6C-45C2-A5C0-3B8E5F5368EA}" type="presOf" srcId="{2E796318-53A7-408F-88A2-936F08B1E333}" destId="{B6D16306-B09C-420E-A24C-5FABF0230D2A}" srcOrd="0" destOrd="0" presId="urn:microsoft.com/office/officeart/2005/8/layout/hProcess9"/>
    <dgm:cxn modelId="{A160317C-85A4-4346-AC30-96ECE1CCD856}" type="presOf" srcId="{86734FE9-1EA8-4082-A0ED-D525929EC91C}" destId="{04D6F2D0-9BB0-4BB4-B167-9B4C97C24BBA}" srcOrd="0" destOrd="0" presId="urn:microsoft.com/office/officeart/2005/8/layout/hProcess9"/>
    <dgm:cxn modelId="{A6FC1D32-FBDF-43EF-92F5-14DF79FF63DE}" type="presOf" srcId="{321609E7-98CD-4D6A-9111-8943876A2583}" destId="{CD2A0C35-C48E-4583-B2D6-B14569739961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AB0F6655-4A0D-41DF-A4B3-526D6AB6B5D1}" type="presOf" srcId="{B941D099-1633-498D-9EE7-CD59D5130D8C}" destId="{C6606B03-7DDD-46FB-A54F-1909C90CCC09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1B268FC9-C36D-47BF-A494-CCA1DA907135}" type="presOf" srcId="{7BEC40E9-C124-49CB-A674-78269BBDEA37}" destId="{C07F7C3C-E931-4E8B-B8D8-BA7B7BC8E5AA}" srcOrd="0" destOrd="0" presId="urn:microsoft.com/office/officeart/2005/8/layout/hProcess9"/>
    <dgm:cxn modelId="{E885D0B5-A6E0-4CDD-9DF6-1FB3FEC5CA30}" type="presParOf" srcId="{C6606B03-7DDD-46FB-A54F-1909C90CCC09}" destId="{662911A4-71D6-4144-8C5C-A38BFC92E47D}" srcOrd="0" destOrd="0" presId="urn:microsoft.com/office/officeart/2005/8/layout/hProcess9"/>
    <dgm:cxn modelId="{23E0A772-BCB5-4214-BCA0-AE66F0B7C586}" type="presParOf" srcId="{C6606B03-7DDD-46FB-A54F-1909C90CCC09}" destId="{93958B13-28E3-4F34-991F-8D543BA9B6ED}" srcOrd="1" destOrd="0" presId="urn:microsoft.com/office/officeart/2005/8/layout/hProcess9"/>
    <dgm:cxn modelId="{83283BC0-C61E-44F6-A62D-0DAC49C1A20A}" type="presParOf" srcId="{93958B13-28E3-4F34-991F-8D543BA9B6ED}" destId="{B6D16306-B09C-420E-A24C-5FABF0230D2A}" srcOrd="0" destOrd="0" presId="urn:microsoft.com/office/officeart/2005/8/layout/hProcess9"/>
    <dgm:cxn modelId="{64C4148F-1BBA-44B2-80D0-24F0B1BA3E8A}" type="presParOf" srcId="{93958B13-28E3-4F34-991F-8D543BA9B6ED}" destId="{323EEEFE-4B01-4AFD-B18A-8902802AD8FA}" srcOrd="1" destOrd="0" presId="urn:microsoft.com/office/officeart/2005/8/layout/hProcess9"/>
    <dgm:cxn modelId="{9F785080-1A92-4A69-A0E5-E50B440256D0}" type="presParOf" srcId="{93958B13-28E3-4F34-991F-8D543BA9B6ED}" destId="{C07F7C3C-E931-4E8B-B8D8-BA7B7BC8E5AA}" srcOrd="2" destOrd="0" presId="urn:microsoft.com/office/officeart/2005/8/layout/hProcess9"/>
    <dgm:cxn modelId="{35068543-EFD3-45C7-B6C9-B1EC523DA526}" type="presParOf" srcId="{93958B13-28E3-4F34-991F-8D543BA9B6ED}" destId="{52E247B6-7989-41CA-AF58-D387A915379B}" srcOrd="3" destOrd="0" presId="urn:microsoft.com/office/officeart/2005/8/layout/hProcess9"/>
    <dgm:cxn modelId="{84F928EB-E2B8-4708-8849-88AA7789966A}" type="presParOf" srcId="{93958B13-28E3-4F34-991F-8D543BA9B6ED}" destId="{04D6F2D0-9BB0-4BB4-B167-9B4C97C24BBA}" srcOrd="4" destOrd="0" presId="urn:microsoft.com/office/officeart/2005/8/layout/hProcess9"/>
    <dgm:cxn modelId="{83472A6C-B7DA-4322-B0CE-08BBE54302F6}" type="presParOf" srcId="{93958B13-28E3-4F34-991F-8D543BA9B6ED}" destId="{DD1B22D4-5864-4658-A5FD-879468D7A331}" srcOrd="5" destOrd="0" presId="urn:microsoft.com/office/officeart/2005/8/layout/hProcess9"/>
    <dgm:cxn modelId="{3117BFF3-3086-4DF5-B9BC-7ABF69B16D86}" type="presParOf" srcId="{93958B13-28E3-4F34-991F-8D543BA9B6ED}" destId="{CD2A0C35-C48E-4583-B2D6-B1456973996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D3A7AA-1173-464B-BE76-9F85167DC3B0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Representative List Nominations</a:t>
          </a:r>
          <a:endParaRPr lang="en-GB" sz="5000" kern="1200" dirty="0"/>
        </a:p>
      </dsp:txBody>
      <dsp:txXfrm rot="5400000">
        <a:off x="4713034" y="-1529550"/>
        <a:ext cx="1766186" cy="5266944"/>
      </dsp:txXfrm>
    </dsp:sp>
    <dsp:sp modelId="{7B6ADE5C-B1DF-4CF9-AC12-F90B3B567D86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Subsidiary Body</a:t>
          </a:r>
          <a:endParaRPr lang="en-GB" sz="3700" kern="1200" dirty="0"/>
        </a:p>
      </dsp:txBody>
      <dsp:txXfrm>
        <a:off x="0" y="55"/>
        <a:ext cx="2962656" cy="2207732"/>
      </dsp:txXfrm>
    </dsp:sp>
    <dsp:sp modelId="{1785C3C3-81D9-44A1-B052-E8845A3A6F3D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USL &amp; Article 18 Nominations</a:t>
          </a:r>
          <a:endParaRPr lang="en-GB" sz="5000" kern="1200" dirty="0"/>
        </a:p>
      </dsp:txBody>
      <dsp:txXfrm rot="5400000">
        <a:off x="4713034" y="788569"/>
        <a:ext cx="1766186" cy="5266944"/>
      </dsp:txXfrm>
    </dsp:sp>
    <dsp:sp modelId="{4677E448-6854-4C11-A138-FD020FC965EF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Consultative Body</a:t>
          </a:r>
          <a:endParaRPr lang="en-GB" sz="3700" kern="1200" dirty="0"/>
        </a:p>
      </dsp:txBody>
      <dsp:txXfrm>
        <a:off x="0" y="2318174"/>
        <a:ext cx="2962656" cy="22077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617219" y="0"/>
          <a:ext cx="6995160" cy="39624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4118" y="1188719"/>
          <a:ext cx="1981051" cy="158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kern="1200" dirty="0" smtClean="0"/>
            <a:t>31 March: </a:t>
          </a:r>
          <a:r>
            <a:rPr lang="en-ZA" sz="2100" kern="1200" dirty="0" smtClean="0"/>
            <a:t>Nominations </a:t>
          </a:r>
          <a:r>
            <a:rPr lang="en-ZA" sz="2100" kern="1200" dirty="0" smtClean="0"/>
            <a:t>submitted</a:t>
          </a:r>
          <a:endParaRPr lang="en-ZA" sz="2100" kern="1200" dirty="0"/>
        </a:p>
      </dsp:txBody>
      <dsp:txXfrm>
        <a:off x="4118" y="1188719"/>
        <a:ext cx="1981051" cy="1584960"/>
      </dsp:txXfrm>
    </dsp:sp>
    <dsp:sp modelId="{C07F7C3C-E931-4E8B-B8D8-BA7B7BC8E5AA}">
      <dsp:nvSpPr>
        <dsp:cNvPr id="0" name=""/>
        <dsp:cNvSpPr/>
      </dsp:nvSpPr>
      <dsp:spPr>
        <a:xfrm>
          <a:off x="2084222" y="1188719"/>
          <a:ext cx="1981051" cy="15849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kern="1200" dirty="0" smtClean="0"/>
            <a:t>June to Sept</a:t>
          </a:r>
          <a:r>
            <a:rPr lang="en-ZA" sz="2100" kern="1200" dirty="0" smtClean="0"/>
            <a:t>: Nomination files assessed and completed</a:t>
          </a:r>
          <a:endParaRPr lang="en-ZA" sz="2100" kern="1200" dirty="0"/>
        </a:p>
      </dsp:txBody>
      <dsp:txXfrm>
        <a:off x="2084222" y="1188719"/>
        <a:ext cx="1981051" cy="1584960"/>
      </dsp:txXfrm>
    </dsp:sp>
    <dsp:sp modelId="{04D6F2D0-9BB0-4BB4-B167-9B4C97C24BBA}">
      <dsp:nvSpPr>
        <dsp:cNvPr id="0" name=""/>
        <dsp:cNvSpPr/>
      </dsp:nvSpPr>
      <dsp:spPr>
        <a:xfrm>
          <a:off x="4164326" y="1188719"/>
          <a:ext cx="1981051" cy="15849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kern="1200" dirty="0" smtClean="0"/>
            <a:t>Dec-May</a:t>
          </a:r>
          <a:r>
            <a:rPr lang="en-ZA" sz="2100" kern="1200" dirty="0" smtClean="0"/>
            <a:t>: </a:t>
          </a:r>
          <a:br>
            <a:rPr lang="en-ZA" sz="2100" kern="1200" dirty="0" smtClean="0"/>
          </a:br>
          <a:r>
            <a:rPr lang="en-ZA" sz="2100" kern="1200" dirty="0" smtClean="0"/>
            <a:t>Nomination files examined</a:t>
          </a:r>
          <a:endParaRPr lang="en-ZA" sz="2100" kern="1200" dirty="0"/>
        </a:p>
      </dsp:txBody>
      <dsp:txXfrm>
        <a:off x="4164326" y="1188719"/>
        <a:ext cx="1981051" cy="1584960"/>
      </dsp:txXfrm>
    </dsp:sp>
    <dsp:sp modelId="{CD2A0C35-C48E-4583-B2D6-B14569739961}">
      <dsp:nvSpPr>
        <dsp:cNvPr id="0" name=""/>
        <dsp:cNvSpPr/>
      </dsp:nvSpPr>
      <dsp:spPr>
        <a:xfrm>
          <a:off x="6244430" y="1188719"/>
          <a:ext cx="1981051" cy="1584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100" b="1" kern="1200" dirty="0" smtClean="0"/>
            <a:t>Sept-Nov</a:t>
          </a:r>
          <a:r>
            <a:rPr lang="en-ZA" sz="2100" kern="1200" dirty="0" smtClean="0"/>
            <a:t>: </a:t>
          </a:r>
          <a:br>
            <a:rPr lang="en-ZA" sz="2100" kern="1200" dirty="0" smtClean="0"/>
          </a:br>
          <a:r>
            <a:rPr lang="en-ZA" sz="2100" kern="1200" dirty="0" smtClean="0"/>
            <a:t>Nomination files evaluated and inscribed</a:t>
          </a:r>
          <a:endParaRPr lang="en-ZA" sz="2100" kern="1200" dirty="0"/>
        </a:p>
      </dsp:txBody>
      <dsp:txXfrm>
        <a:off x="6244430" y="1188719"/>
        <a:ext cx="1981051" cy="158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49CB37-5E69-4EEE-9C35-143F41901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9827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F0910-D157-457D-A09C-ECBE70F00B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CF823-93C1-4BF3-AD06-35C88C9E31B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1E8F6-D23C-4DF2-A34A-2CE648CA31F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50105-3346-4409-8799-5B0BD92A0F3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F0C87-74AA-4E82-B5BB-B6AD26AC4D2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4A62D-2E45-4466-885E-748EF6192F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3B0E5-2050-45F4-A5D8-3F5F5170F8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3B0E5-2050-45F4-A5D8-3F5F5170F8E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3B0E5-2050-45F4-A5D8-3F5F5170F8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C5B5C-52F7-41CA-938A-83FAECA0861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C5B5C-52F7-41CA-938A-83FAECA0861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78540-22E8-42A5-8A05-4342D916D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0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06C97-C952-4FD6-8B24-9DDF16C5F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1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FD669-F50E-4F01-8AF3-B9F10323B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06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DEC0-004F-460B-98A8-D11A27FA1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50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78540-22E8-42A5-8A05-4342D916D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406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7A17B-2542-4DB4-972C-A0DC0AF7A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27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78540-22E8-42A5-8A05-4342D916D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54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E5255-3A29-4BED-AA79-57BB15359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492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E352-550F-466B-BF45-6081EBE77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996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0243B-9BA8-40F5-8046-2A60328E9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355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200F2-7BC0-44D7-9F9F-234C10438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02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D78540-22E8-42A5-8A05-4342D916D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9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285751" y="4365625"/>
            <a:ext cx="803066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UNESCO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>Intangible Cultural Heritage Section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0643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929063" y="857250"/>
            <a:ext cx="435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657600" y="1000125"/>
            <a:ext cx="49149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Intangible Heritage Lists: Nominations and Procedures</a:t>
            </a:r>
          </a:p>
          <a:p>
            <a:endParaRPr lang="en-US" sz="4400" dirty="0" smtClean="0"/>
          </a:p>
          <a:p>
            <a:r>
              <a:rPr lang="en-US" sz="2400" dirty="0" smtClean="0"/>
              <a:t>NOM PPT 5.6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Specific criteria – </a:t>
            </a:r>
            <a:br>
              <a:rPr sz="3200" b="1" dirty="0" smtClean="0"/>
            </a:br>
            <a:r>
              <a:rPr sz="3200" b="1" dirty="0" smtClean="0"/>
              <a:t>Urgent Safeguarding List</a:t>
            </a:r>
          </a:p>
        </p:txBody>
      </p:sp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276872"/>
            <a:ext cx="4621014" cy="4071541"/>
          </a:xfrm>
        </p:spPr>
        <p:txBody>
          <a:bodyPr/>
          <a:lstStyle/>
          <a:p>
            <a:pPr marL="495300" indent="-495300">
              <a:buFont typeface="Arial" pitchFamily="34" charset="0"/>
              <a:buNone/>
            </a:pPr>
            <a:r>
              <a:rPr lang="en-US" sz="2400" b="1" dirty="0" smtClean="0"/>
              <a:t>U2</a:t>
            </a:r>
            <a:r>
              <a:rPr lang="en-US" sz="2400" dirty="0" smtClean="0"/>
              <a:t> The element should  be in (a) urgent need or (b) extremely urgent need of safeguarding;</a:t>
            </a:r>
          </a:p>
          <a:p>
            <a:pPr marL="495300" indent="-495300">
              <a:buFont typeface="Arial" pitchFamily="34" charset="0"/>
              <a:buNone/>
            </a:pPr>
            <a:r>
              <a:rPr lang="en-US" sz="2400" b="1" dirty="0" smtClean="0"/>
              <a:t>U6</a:t>
            </a:r>
            <a:r>
              <a:rPr lang="en-US" sz="2400" dirty="0" smtClean="0"/>
              <a:t>  In cases of extreme urgency, and accelerated inscription procedure, State(s) Party(</a:t>
            </a:r>
            <a:r>
              <a:rPr lang="en-US" sz="2400" dirty="0" err="1" smtClean="0"/>
              <a:t>ies</a:t>
            </a:r>
            <a:r>
              <a:rPr lang="en-US" sz="2400" dirty="0" smtClean="0"/>
              <a:t>) concerned are always consulted.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Specific criterion – </a:t>
            </a:r>
            <a:br>
              <a:rPr sz="3200" b="1" dirty="0" smtClean="0"/>
            </a:br>
            <a:r>
              <a:rPr sz="3200" b="1" dirty="0" smtClean="0"/>
              <a:t>Representative List</a:t>
            </a:r>
          </a:p>
        </p:txBody>
      </p:sp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286000"/>
            <a:ext cx="4690864" cy="4214813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itchFamily="34" charset="0"/>
              <a:buNone/>
            </a:pPr>
            <a:r>
              <a:rPr lang="en-US" sz="2400" b="1" dirty="0" smtClean="0"/>
              <a:t>R2</a:t>
            </a:r>
            <a:r>
              <a:rPr lang="en-US" sz="2400" dirty="0" smtClean="0"/>
              <a:t>	Inscription contributes to visibility, awareness and dialogue, reflects cultural diversity worldwide and testifies to human creativity. 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Bodies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78241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Nominations timetable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2564904"/>
            <a:ext cx="453650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YEAR 1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564904"/>
            <a:ext cx="3600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YEAR 2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308304" y="5013176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extBox 12"/>
          <p:cNvSpPr txBox="1"/>
          <p:nvPr/>
        </p:nvSpPr>
        <p:spPr>
          <a:xfrm>
            <a:off x="6372200" y="5877272"/>
            <a:ext cx="230425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Inscription decision</a:t>
            </a:r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115727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Multinational nominations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707904" y="2143116"/>
            <a:ext cx="5112568" cy="438222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Much ICH is shared across borders</a:t>
            </a:r>
          </a:p>
          <a:p>
            <a:endParaRPr lang="en-US" dirty="0" smtClean="0"/>
          </a:p>
          <a:p>
            <a:r>
              <a:rPr lang="en-US" dirty="0" smtClean="0"/>
              <a:t>Collaboration aids safeguarding of shared heritage</a:t>
            </a:r>
          </a:p>
          <a:p>
            <a:endParaRPr lang="en-US" dirty="0" smtClean="0"/>
          </a:p>
          <a:p>
            <a:r>
              <a:rPr lang="en-US" dirty="0" smtClean="0"/>
              <a:t>The Convention encourages multinational nominations and requests for international assistance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92643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Points to remember</a:t>
            </a:r>
            <a:endParaRPr sz="32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563888" y="1700808"/>
            <a:ext cx="5328592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nomination file …</a:t>
            </a:r>
          </a:p>
          <a:p>
            <a:r>
              <a:rPr lang="en-US" dirty="0" smtClean="0"/>
              <a:t>Is submitted by States </a:t>
            </a:r>
            <a:r>
              <a:rPr lang="en-US" dirty="0" smtClean="0"/>
              <a:t>Parties</a:t>
            </a:r>
            <a:endParaRPr lang="en-US" dirty="0" smtClean="0"/>
          </a:p>
          <a:p>
            <a:r>
              <a:rPr lang="en-US" dirty="0" smtClean="0"/>
              <a:t>With community participation and consent</a:t>
            </a:r>
          </a:p>
          <a:p>
            <a:r>
              <a:rPr lang="en-US" dirty="0" smtClean="0"/>
              <a:t>Presents an </a:t>
            </a:r>
            <a:r>
              <a:rPr lang="en-US" dirty="0" smtClean="0"/>
              <a:t>element </a:t>
            </a:r>
            <a:r>
              <a:rPr lang="en-US" dirty="0" smtClean="0"/>
              <a:t>that complies with the Convention’s definition of ICH</a:t>
            </a:r>
          </a:p>
          <a:p>
            <a:r>
              <a:rPr lang="en-US" dirty="0" smtClean="0"/>
              <a:t>Links to inventory and reports</a:t>
            </a:r>
          </a:p>
          <a:p>
            <a:r>
              <a:rPr lang="en-US" dirty="0" smtClean="0"/>
              <a:t>Identifies viability, threats, risks and safeguarding measures</a:t>
            </a:r>
          </a:p>
          <a:p>
            <a:r>
              <a:rPr lang="en-US" dirty="0" smtClean="0"/>
              <a:t>Is assessed by examination and eventually evaluated by Committee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15727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In this presentation</a:t>
            </a:r>
            <a:r>
              <a:rPr lang="en-GB" sz="3200" b="1" dirty="0" smtClean="0"/>
              <a:t>…</a:t>
            </a:r>
            <a:endParaRPr sz="3200" b="1" dirty="0" smtClean="0"/>
          </a:p>
        </p:txBody>
      </p:sp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3059832" y="2564904"/>
            <a:ext cx="5770984" cy="37861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The Urgent Safeguarding List and the Representative list</a:t>
            </a:r>
          </a:p>
          <a:p>
            <a:pPr eaLnBrk="1" hangingPunct="1"/>
            <a:r>
              <a:rPr lang="en-US" sz="2800" dirty="0" smtClean="0"/>
              <a:t>Criteria for inscription</a:t>
            </a:r>
          </a:p>
          <a:p>
            <a:pPr eaLnBrk="1" hangingPunct="1"/>
            <a:r>
              <a:rPr lang="en-US" sz="2800" dirty="0" smtClean="0"/>
              <a:t>Procedures and timetables</a:t>
            </a:r>
          </a:p>
          <a:p>
            <a:pPr eaLnBrk="1" hangingPunct="1"/>
            <a:r>
              <a:rPr lang="en-GB" sz="2800" dirty="0" smtClean="0"/>
              <a:t>Multinational nominations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3928" y="152400"/>
            <a:ext cx="4762872" cy="12192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The Lists of the Convention</a:t>
            </a:r>
          </a:p>
        </p:txBody>
      </p:sp>
      <p:sp>
        <p:nvSpPr>
          <p:cNvPr id="184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420888"/>
            <a:ext cx="4059936" cy="3923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sz="2400" b="1" dirty="0" smtClean="0"/>
              <a:t>Urgent Safeguarding List</a:t>
            </a:r>
          </a:p>
          <a:p>
            <a:r>
              <a:rPr lang="en-US" sz="2400" dirty="0" smtClean="0"/>
              <a:t>Endangered ICH</a:t>
            </a:r>
          </a:p>
          <a:p>
            <a:r>
              <a:rPr lang="en-US" sz="2400" dirty="0" smtClean="0"/>
              <a:t>Promotes safeguarding and provides assistance, including financial assistance</a:t>
            </a:r>
          </a:p>
          <a:p>
            <a:r>
              <a:rPr lang="en-US" sz="2400" dirty="0" smtClean="0"/>
              <a:t>Recognizes value of endangered ICH for communities</a:t>
            </a:r>
          </a:p>
          <a:p>
            <a:r>
              <a:rPr lang="en-ZA" sz="2400" dirty="0" smtClean="0"/>
              <a:t>Currently 16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420888"/>
            <a:ext cx="4355976" cy="40679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ZA" sz="2400" b="1" dirty="0" smtClean="0"/>
              <a:t>   Representative List</a:t>
            </a:r>
          </a:p>
          <a:p>
            <a:r>
              <a:rPr lang="en-US" sz="2400" dirty="0" smtClean="0"/>
              <a:t>Viable ICH</a:t>
            </a:r>
          </a:p>
          <a:p>
            <a:r>
              <a:rPr lang="en-ZA" sz="2400" dirty="0" smtClean="0"/>
              <a:t>Raises visibility and awareness, while promoting cultural diversity and creativity</a:t>
            </a:r>
          </a:p>
          <a:p>
            <a:r>
              <a:rPr lang="en-ZA" sz="2400" dirty="0" smtClean="0"/>
              <a:t>Encourages dialogue and understanding</a:t>
            </a:r>
          </a:p>
          <a:p>
            <a:r>
              <a:rPr lang="en-ZA" sz="2400" dirty="0" smtClean="0"/>
              <a:t>Currently 213 elements</a:t>
            </a:r>
          </a:p>
          <a:p>
            <a:pPr>
              <a:buNone/>
            </a:pPr>
            <a:endParaRPr lang="en-ZA" sz="2400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52400"/>
            <a:ext cx="7499176" cy="1219200"/>
          </a:xfrm>
        </p:spPr>
        <p:txBody>
          <a:bodyPr/>
          <a:lstStyle/>
          <a:p>
            <a:r>
              <a:rPr lang="en-ZA" dirty="0" smtClean="0"/>
              <a:t>Regional imbalances, 2009</a:t>
            </a:r>
            <a:endParaRPr lang="en-ZA" dirty="0"/>
          </a:p>
        </p:txBody>
      </p:sp>
      <p:pic>
        <p:nvPicPr>
          <p:cNvPr id="3" name="Chart 41"/>
          <p:cNvPicPr>
            <a:picLocks noChangeArrowheads="1"/>
          </p:cNvPicPr>
          <p:nvPr/>
        </p:nvPicPr>
        <p:blipFill>
          <a:blip r:embed="rId3" cstate="print"/>
          <a:srcRect b="-46"/>
          <a:stretch>
            <a:fillRect/>
          </a:stretch>
        </p:blipFill>
        <p:spPr bwMode="auto">
          <a:xfrm>
            <a:off x="468313" y="1412875"/>
            <a:ext cx="77628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3928" y="152400"/>
            <a:ext cx="4762872" cy="12192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The Lists of the Convention: assistance</a:t>
            </a:r>
          </a:p>
        </p:txBody>
      </p:sp>
      <p:sp>
        <p:nvSpPr>
          <p:cNvPr id="184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420888"/>
            <a:ext cx="4059936" cy="3923928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Urgent Safeguarding List</a:t>
            </a:r>
          </a:p>
          <a:p>
            <a:r>
              <a:rPr lang="en-US" sz="2400" dirty="0" smtClean="0"/>
              <a:t>Financial assistance for preparing nominations (Form ICH 05)</a:t>
            </a:r>
          </a:p>
          <a:p>
            <a:r>
              <a:rPr lang="en-US" sz="2400" dirty="0" smtClean="0"/>
              <a:t>Financing of safeguarding measures a priority of the ICH Fund (Form ICH 04)</a:t>
            </a:r>
            <a:endParaRPr lang="en-US" sz="2400" b="1" dirty="0" smtClean="0"/>
          </a:p>
          <a:p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9992" y="2420888"/>
            <a:ext cx="4427984" cy="4067944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   Representative List</a:t>
            </a:r>
          </a:p>
          <a:p>
            <a:r>
              <a:rPr lang="en-US" sz="2400" dirty="0" smtClean="0"/>
              <a:t>No such assistance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No priority but can be applied for (Form ICH 04)</a:t>
            </a:r>
            <a:endParaRPr lang="en-US" sz="2400" b="1" dirty="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3928" y="152400"/>
            <a:ext cx="4968552" cy="1404392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b="1" dirty="0" smtClean="0"/>
              <a:t>Nominations to the </a:t>
            </a:r>
            <a:r>
              <a:rPr sz="3200" b="1" dirty="0" smtClean="0"/>
              <a:t>Lists of the Convention:</a:t>
            </a:r>
          </a:p>
        </p:txBody>
      </p:sp>
      <p:sp>
        <p:nvSpPr>
          <p:cNvPr id="184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2420888"/>
            <a:ext cx="4320480" cy="4176464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Urgent Safeguarding List</a:t>
            </a:r>
          </a:p>
          <a:p>
            <a:r>
              <a:rPr lang="en-US" sz="2400" dirty="0" smtClean="0"/>
              <a:t>States Parties nominate with community participation</a:t>
            </a:r>
          </a:p>
          <a:p>
            <a:r>
              <a:rPr lang="en-US" sz="2400" dirty="0" smtClean="0"/>
              <a:t>Nomination Form ICH 01</a:t>
            </a:r>
          </a:p>
          <a:p>
            <a:r>
              <a:rPr lang="en-US" sz="2400" dirty="0" smtClean="0"/>
              <a:t>Examination by Consultative Body; Committee evaluates and decides</a:t>
            </a:r>
          </a:p>
          <a:p>
            <a:r>
              <a:rPr lang="en-ZA" sz="2400" dirty="0" smtClean="0"/>
              <a:t>Reporting cycle = 4 years</a:t>
            </a:r>
            <a:endParaRPr lang="en-US" sz="2400" dirty="0" smtClean="0"/>
          </a:p>
          <a:p>
            <a:r>
              <a:rPr lang="en-US" sz="2400" dirty="0" smtClean="0"/>
              <a:t>Preparatory assistance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9992" y="2420888"/>
            <a:ext cx="4427984" cy="4248472"/>
          </a:xfrm>
        </p:spPr>
        <p:txBody>
          <a:bodyPr/>
          <a:lstStyle/>
          <a:p>
            <a:pPr>
              <a:buNone/>
            </a:pPr>
            <a:r>
              <a:rPr lang="en-ZA" sz="2400" b="1" dirty="0" smtClean="0"/>
              <a:t>   Representative List</a:t>
            </a:r>
          </a:p>
          <a:p>
            <a:r>
              <a:rPr lang="en-US" sz="2400" dirty="0" smtClean="0"/>
              <a:t>States Parties nominate with community participation</a:t>
            </a:r>
          </a:p>
          <a:p>
            <a:r>
              <a:rPr lang="en-US" sz="2400" dirty="0" smtClean="0"/>
              <a:t>Nomination Form ICH 02</a:t>
            </a:r>
          </a:p>
          <a:p>
            <a:r>
              <a:rPr lang="en-US" sz="2400" dirty="0" smtClean="0"/>
              <a:t>Examination by Subsidiary Body; Committee evaluates and decides</a:t>
            </a:r>
          </a:p>
          <a:p>
            <a:r>
              <a:rPr lang="en-ZA" sz="2400" dirty="0" smtClean="0"/>
              <a:t>Reporting cycle = 6 years</a:t>
            </a:r>
            <a:endParaRPr lang="en-US" sz="2400" dirty="0" smtClean="0"/>
          </a:p>
          <a:p>
            <a:r>
              <a:rPr lang="en-US" sz="2400" dirty="0" smtClean="0"/>
              <a:t>No preparatory assistance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3923928" y="2204864"/>
            <a:ext cx="5040560" cy="42868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  Assessment of viability, threats and risks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Viability </a:t>
            </a:r>
            <a:r>
              <a:rPr lang="en-US" sz="2400" dirty="0" smtClean="0"/>
              <a:t>not impaired? Representative List</a:t>
            </a:r>
          </a:p>
          <a:p>
            <a:pPr marL="0" indent="0">
              <a:buNone/>
            </a:pPr>
            <a:r>
              <a:rPr lang="en-US" sz="2400" dirty="0" smtClean="0"/>
              <a:t> Viability impaired? Urgent Safeguarding List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Periodic </a:t>
            </a:r>
            <a:r>
              <a:rPr lang="en-US" sz="2400" dirty="0" smtClean="0"/>
              <a:t>reporting on viability</a:t>
            </a:r>
          </a:p>
          <a:p>
            <a:pPr marL="0" indent="0">
              <a:buNone/>
            </a:pPr>
            <a:r>
              <a:rPr lang="en-US" sz="2400" dirty="0" smtClean="0"/>
              <a:t>Transfers between lists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40466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4000" b="1" dirty="0" smtClean="0"/>
              <a:t>Which list?</a:t>
            </a:r>
            <a:endParaRPr lang="en-Z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2276872"/>
            <a:ext cx="5410200" cy="42148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Nominated elements have to meet the criteria in the Operational Directives.</a:t>
            </a:r>
          </a:p>
          <a:p>
            <a:pPr marL="0" indent="0">
              <a:buNone/>
            </a:pPr>
            <a:endParaRPr lang="en-US" dirty="0" smtClean="0"/>
          </a:p>
          <a:p>
            <a:pPr marL="376237" indent="-285750"/>
            <a:r>
              <a:rPr lang="en-US" dirty="0" smtClean="0"/>
              <a:t>6 criteria for USL</a:t>
            </a:r>
          </a:p>
          <a:p>
            <a:pPr marL="376237" indent="-285750"/>
            <a:r>
              <a:rPr lang="en-US" dirty="0" smtClean="0"/>
              <a:t>5 criteria for RL</a:t>
            </a:r>
          </a:p>
          <a:p>
            <a:pPr marL="376237" indent="-285750"/>
            <a:r>
              <a:rPr lang="en-US" dirty="0" smtClean="0"/>
              <a:t>Largely overlapping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Wingdings 2" pitchFamily="18" charset="2"/>
              <a:buNone/>
            </a:pPr>
            <a:endParaRPr lang="en-US" sz="2000" dirty="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40466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4000" b="1" dirty="0" smtClean="0"/>
              <a:t>Evaluation criteria</a:t>
            </a:r>
            <a:endParaRPr lang="en-Z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3779912" y="476672"/>
            <a:ext cx="4906888" cy="1219200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fr-FR" sz="4000" b="1" dirty="0" err="1" smtClean="0">
                <a:ln>
                  <a:noFill/>
                </a:ln>
                <a:effectLst/>
              </a:rPr>
              <a:t>Criteria</a:t>
            </a:r>
            <a:r>
              <a:rPr lang="fr-FR" sz="4000" b="1" dirty="0" smtClean="0">
                <a:ln>
                  <a:noFill/>
                </a:ln>
                <a:effectLst/>
              </a:rPr>
              <a:t> </a:t>
            </a:r>
            <a:r>
              <a:rPr lang="fr-FR" sz="4000" b="1" dirty="0" err="1" smtClean="0">
                <a:ln>
                  <a:noFill/>
                </a:ln>
                <a:effectLst/>
              </a:rPr>
              <a:t>common</a:t>
            </a:r>
            <a:r>
              <a:rPr lang="fr-FR" sz="4000" b="1" dirty="0" smtClean="0">
                <a:ln>
                  <a:noFill/>
                </a:ln>
                <a:effectLst/>
              </a:rPr>
              <a:t> to </a:t>
            </a:r>
            <a:r>
              <a:rPr lang="fr-FR" sz="4000" b="1" dirty="0" err="1" smtClean="0">
                <a:ln>
                  <a:noFill/>
                </a:ln>
                <a:effectLst/>
              </a:rPr>
              <a:t>both</a:t>
            </a:r>
            <a:r>
              <a:rPr lang="fr-FR" sz="4000" b="1" dirty="0" smtClean="0">
                <a:ln>
                  <a:noFill/>
                </a:ln>
                <a:effectLst/>
              </a:rPr>
              <a:t> </a:t>
            </a:r>
            <a:r>
              <a:rPr lang="fr-FR" sz="4000" b="1" dirty="0" err="1" smtClean="0">
                <a:ln>
                  <a:noFill/>
                </a:ln>
                <a:effectLst/>
              </a:rPr>
              <a:t>Lists</a:t>
            </a:r>
            <a:endParaRPr lang="en-GB" sz="4000" b="1" dirty="0" smtClean="0">
              <a:ln>
                <a:noFill/>
              </a:ln>
              <a:effectLst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23928" y="1844824"/>
            <a:ext cx="483488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 smtClean="0">
                <a:latin typeface="+mn-lt"/>
              </a:rPr>
              <a:t>U1 </a:t>
            </a:r>
            <a:r>
              <a:rPr lang="en-US" sz="2400" b="1" dirty="0">
                <a:latin typeface="+mn-lt"/>
              </a:rPr>
              <a:t>and R1 </a:t>
            </a:r>
            <a:r>
              <a:rPr lang="en-US" sz="2400" dirty="0" smtClean="0">
                <a:latin typeface="+mn-lt"/>
              </a:rPr>
              <a:t>Element complies </a:t>
            </a:r>
            <a:r>
              <a:rPr lang="en-US" sz="2400" dirty="0">
                <a:latin typeface="+mn-lt"/>
              </a:rPr>
              <a:t>with Convention’s definition of ICH;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>
                <a:latin typeface="+mn-lt"/>
              </a:rPr>
              <a:t>U3 and </a:t>
            </a:r>
            <a:r>
              <a:rPr lang="en-US" sz="2400" b="1" dirty="0" smtClean="0">
                <a:latin typeface="+mn-lt"/>
              </a:rPr>
              <a:t>R3 </a:t>
            </a:r>
            <a:r>
              <a:rPr lang="en-US" sz="2400" dirty="0" smtClean="0">
                <a:latin typeface="+mn-lt"/>
              </a:rPr>
              <a:t>Safeguarding </a:t>
            </a:r>
            <a:r>
              <a:rPr lang="en-US" sz="2400" dirty="0">
                <a:latin typeface="+mn-lt"/>
              </a:rPr>
              <a:t>measures </a:t>
            </a:r>
            <a:r>
              <a:rPr lang="en-US" sz="2400" dirty="0" smtClean="0">
                <a:latin typeface="+mn-lt"/>
              </a:rPr>
              <a:t>elaborated</a:t>
            </a:r>
            <a:r>
              <a:rPr lang="en-US" sz="2400" dirty="0">
                <a:latin typeface="+mn-lt"/>
              </a:rPr>
              <a:t>;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>
                <a:latin typeface="+mn-lt"/>
              </a:rPr>
              <a:t>U4 and </a:t>
            </a:r>
            <a:r>
              <a:rPr lang="en-US" sz="2400" b="1" dirty="0" smtClean="0">
                <a:latin typeface="+mn-lt"/>
              </a:rPr>
              <a:t>R4 </a:t>
            </a:r>
            <a:r>
              <a:rPr lang="en-US" sz="2400" dirty="0" smtClean="0">
                <a:latin typeface="+mn-lt"/>
              </a:rPr>
              <a:t>Nomination </a:t>
            </a:r>
            <a:r>
              <a:rPr lang="en-US" sz="2400" dirty="0">
                <a:latin typeface="+mn-lt"/>
              </a:rPr>
              <a:t>prepared with participation and consent of </a:t>
            </a:r>
            <a:r>
              <a:rPr lang="en-US" sz="2400" dirty="0" smtClean="0">
                <a:latin typeface="+mn-lt"/>
              </a:rPr>
              <a:t>community, group or individuals </a:t>
            </a:r>
            <a:r>
              <a:rPr lang="en-US" sz="2400" dirty="0">
                <a:latin typeface="+mn-lt"/>
              </a:rPr>
              <a:t>concerned; 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>
                <a:latin typeface="+mn-lt"/>
              </a:rPr>
              <a:t>U5 and R5 </a:t>
            </a:r>
            <a:r>
              <a:rPr lang="en-US" sz="2400" dirty="0" smtClean="0">
                <a:latin typeface="+mn-lt"/>
              </a:rPr>
              <a:t>Element </a:t>
            </a:r>
            <a:r>
              <a:rPr lang="en-US" sz="2400" dirty="0">
                <a:latin typeface="+mn-lt"/>
              </a:rPr>
              <a:t>already included in an </a:t>
            </a:r>
            <a:r>
              <a:rPr lang="en-US" sz="2400" dirty="0" smtClean="0">
                <a:latin typeface="+mn-lt"/>
              </a:rPr>
              <a:t>inventory.</a:t>
            </a:r>
            <a:endParaRPr lang="en-US" sz="2400" dirty="0"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485</Words>
  <Application>Microsoft Office PowerPoint</Application>
  <PresentationFormat>On-screen Show (4:3)</PresentationFormat>
  <Paragraphs>111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 this presentation…</vt:lpstr>
      <vt:lpstr>The Lists of the Convention</vt:lpstr>
      <vt:lpstr>Regional imbalances, 2009</vt:lpstr>
      <vt:lpstr>The Lists of the Convention: assistance</vt:lpstr>
      <vt:lpstr>Nominations to the Lists of the Convention:</vt:lpstr>
      <vt:lpstr>Slide 7</vt:lpstr>
      <vt:lpstr>Slide 8</vt:lpstr>
      <vt:lpstr>Criteria common to both Lists</vt:lpstr>
      <vt:lpstr>Specific criteria –  Urgent Safeguarding List</vt:lpstr>
      <vt:lpstr>Specific criterion –  Representative List</vt:lpstr>
      <vt:lpstr>Examining Bodies</vt:lpstr>
      <vt:lpstr>Nominations timetable</vt:lpstr>
      <vt:lpstr> Multinational nominations</vt:lpstr>
      <vt:lpstr> Points to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359</cp:revision>
  <dcterms:created xsi:type="dcterms:W3CDTF">2005-02-22T14:41:20Z</dcterms:created>
  <dcterms:modified xsi:type="dcterms:W3CDTF">2010-12-14T21:56:14Z</dcterms:modified>
</cp:coreProperties>
</file>